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49.xml" ContentType="application/vnd.openxmlformats-officedocument.presentationml.tags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tags/tag47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tags/tag7.xml" ContentType="application/vnd.openxmlformats-officedocument.presentationml.tags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heme/themeOverride2.xml" ContentType="application/vnd.openxmlformats-officedocument.themeOverride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docProps/app.xml" ContentType="application/vnd.openxmlformats-officedocument.extended-properties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notesSlides/notesSlide6.xml" ContentType="application/vnd.openxmlformats-officedocument.presentationml.notesSlide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74" r:id="rId2"/>
    <p:sldId id="290" r:id="rId3"/>
    <p:sldId id="291" r:id="rId4"/>
    <p:sldId id="276" r:id="rId5"/>
    <p:sldId id="295" r:id="rId6"/>
    <p:sldId id="293" r:id="rId7"/>
    <p:sldId id="294" r:id="rId8"/>
    <p:sldId id="288" r:id="rId9"/>
  </p:sldIdLst>
  <p:sldSz cx="9144000" cy="6858000" type="screen4x3"/>
  <p:notesSz cx="6858000" cy="9144000"/>
  <p:custDataLst>
    <p:tags r:id="rId1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rgbClr val="000000"/>
        </a:solidFill>
        <a:latin typeface="Arial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sz="2000" kern="1200">
        <a:solidFill>
          <a:srgbClr val="000000"/>
        </a:solidFill>
        <a:latin typeface="Arial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sz="2000" kern="1200">
        <a:solidFill>
          <a:srgbClr val="000000"/>
        </a:solidFill>
        <a:latin typeface="Arial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sz="2000" kern="1200">
        <a:solidFill>
          <a:srgbClr val="000000"/>
        </a:solidFill>
        <a:latin typeface="Arial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sz="2000" kern="1200">
        <a:solidFill>
          <a:srgbClr val="000000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rgbClr val="000000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rgbClr val="000000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rgbClr val="000000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rgbClr val="000000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0098"/>
    <a:srgbClr val="FF0000"/>
    <a:srgbClr val="FF6600"/>
    <a:srgbClr val="5DBA00"/>
    <a:srgbClr val="008080"/>
    <a:srgbClr val="DB8BD5"/>
    <a:srgbClr val="FED998"/>
    <a:srgbClr val="B6DD6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89988" autoAdjust="0"/>
  </p:normalViewPr>
  <p:slideViewPr>
    <p:cSldViewPr>
      <p:cViewPr>
        <p:scale>
          <a:sx n="80" d="100"/>
          <a:sy n="80" d="100"/>
        </p:scale>
        <p:origin x="-588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F33D9F4-180B-418A-B9B0-2077A724AF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5894E8E7-4457-4B1F-8320-C50E809D16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56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28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0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2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921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072FD2-CC98-4D3C-9F28-4251E7891579}" type="slidenum">
              <a:rPr lang="en-US" smtClean="0">
                <a:cs typeface="Arial" charset="0"/>
              </a:rPr>
              <a:pPr/>
              <a:t>1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26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12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5FF916-A226-4D00-8C64-E0A83FAD68E3}" type="slidenum">
              <a:rPr lang="en-US" smtClean="0">
                <a:cs typeface="Arial" charset="0"/>
              </a:rPr>
              <a:pPr/>
              <a:t>2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331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331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FF287D-6DE8-47E3-9B03-FC034FBE8A33}" type="slidenum">
              <a:rPr lang="en-US" smtClean="0">
                <a:cs typeface="Arial" charset="0"/>
              </a:rPr>
              <a:pPr/>
              <a:t>3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We expect that the FCC might release the MBAN draft rules this year.</a:t>
            </a: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EC35A0-E31F-4422-8A7F-F63E1E831719}" type="slidenum">
              <a:rPr lang="en-US" smtClean="0">
                <a:cs typeface="Arial" charset="0"/>
              </a:rPr>
              <a:pPr/>
              <a:t>4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53603F-C3B4-440F-B9EE-4E69D9F9D26A}" type="slidenum">
              <a:rPr lang="en-US" smtClean="0">
                <a:cs typeface="Arial" charset="0"/>
              </a:rPr>
              <a:pPr/>
              <a:t>5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441C51-150D-4B25-9575-90F6202D81E3}" type="slidenum">
              <a:rPr lang="en-US" smtClean="0">
                <a:cs typeface="Arial" charset="0"/>
              </a:rPr>
              <a:pPr/>
              <a:t>6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FC73EB-CD61-4A26-864E-7668CFF59545}" type="slidenum">
              <a:rPr lang="en-US" smtClean="0">
                <a:cs typeface="Arial" charset="0"/>
              </a:rPr>
              <a:pPr/>
              <a:t>7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1FC89E-E078-476B-A25B-0EEDE3D5D9B7}" type="slidenum">
              <a:rPr lang="en-US" smtClean="0">
                <a:cs typeface="Arial" charset="0"/>
              </a:rPr>
              <a:pPr/>
              <a:t>8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HLRTR2_CO.gif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2800" y="812800"/>
            <a:ext cx="5721350" cy="1598613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00100" y="3690937"/>
            <a:ext cx="7543800" cy="1866900"/>
          </a:xfrm>
          <a:ln w="0"/>
          <a:effectLst/>
        </p:spPr>
        <p:txBody>
          <a:bodyPr/>
          <a:lstStyle>
            <a:lvl1pPr algn="l" rtl="0" eaLnBrk="0" fontAlgn="base" hangingPunct="0">
              <a:spcBef>
                <a:spcPts val="0"/>
              </a:spcBef>
              <a:spcAft>
                <a:spcPts val="0"/>
              </a:spcAft>
              <a:buNone/>
              <a:defRPr sz="3400" b="0" i="0" u="none">
                <a:solidFill>
                  <a:srgbClr val="000000"/>
                </a:solidFill>
                <a:latin typeface="Arial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00100" y="4762500"/>
            <a:ext cx="7543800" cy="304800"/>
          </a:xfrm>
          <a:ln w="0"/>
          <a:effectLst/>
        </p:spPr>
        <p:txBody>
          <a:bodyPr/>
          <a:lstStyle>
            <a:lvl1pPr marL="0" indent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defRPr sz="1900" b="0" i="0" u="none">
                <a:solidFill>
                  <a:srgbClr val="FFFFFF"/>
                </a:solidFill>
                <a:latin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" smtClean="0"/>
              <a:t>Formatvorlage des Untertitelmasters durch Klicken bearbeiten</a:t>
            </a:r>
            <a:endParaRPr lang=""/>
          </a:p>
        </p:txBody>
      </p:sp>
      <p:sp>
        <p:nvSpPr>
          <p:cNvPr id="5" name="Footer Placeholder 5" hidden="1"/>
          <p:cNvSpPr>
            <a:spLocks noGrp="1"/>
          </p:cNvSpPr>
          <p:nvPr>
            <p:ph type="ftr" sz="quarter" idx="10"/>
            <p:custDataLst>
              <p:tags r:id="rId2"/>
            </p:custDataLst>
          </p:nvPr>
        </p:nvSpPr>
        <p:spPr>
          <a:xfrm>
            <a:off x="2032000" y="6578600"/>
            <a:ext cx="5080000" cy="152400"/>
          </a:xfrm>
          <a:prstGeom prst="rect">
            <a:avLst/>
          </a:prstGeom>
          <a:ln w="0"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Date Placeholder 6" hidden="1"/>
          <p:cNvSpPr>
            <a:spLocks noGrp="1"/>
          </p:cNvSpPr>
          <p:nvPr>
            <p:ph type="dt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91784C6-A458-45A9-B1E3-C65F250696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15C84-2AFF-415E-BAE4-5DF9364303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60414-B06D-4DA0-A74E-1BA956DEC5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Date Placeholder 10" hidden="1"/>
          <p:cNvSpPr>
            <a:spLocks noGrp="1"/>
          </p:cNvSpPr>
          <p:nvPr>
            <p:ph type="dt" sz="half" idx="11"/>
            <p:custDataLst>
              <p:tags r:id="rId2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43DAEF-4D85-4324-BBBC-89C7FDCA1C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Date Placeholder 10" hidden="1"/>
          <p:cNvSpPr>
            <a:spLocks noGrp="1"/>
          </p:cNvSpPr>
          <p:nvPr>
            <p:ph type="dt" sz="half" idx="11"/>
            <p:custDataLst>
              <p:tags r:id="rId2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4.xml"/><Relationship Id="rId13" Type="http://schemas.openxmlformats.org/officeDocument/2006/relationships/tags" Target="../tags/tag9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3.xml"/><Relationship Id="rId12" Type="http://schemas.openxmlformats.org/officeDocument/2006/relationships/tags" Target="../tags/tag8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11" Type="http://schemas.openxmlformats.org/officeDocument/2006/relationships/tags" Target="../tags/tag7.xml"/><Relationship Id="rId5" Type="http://schemas.openxmlformats.org/officeDocument/2006/relationships/theme" Target="../theme/theme1.xml"/><Relationship Id="rId15" Type="http://schemas.openxmlformats.org/officeDocument/2006/relationships/image" Target="../media/image2.png"/><Relationship Id="rId10" Type="http://schemas.openxmlformats.org/officeDocument/2006/relationships/tags" Target="../tags/tag6.xml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5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SHLBG2C_CO.gif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4572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  <p:pic>
        <p:nvPicPr>
          <p:cNvPr id="1027" name="Picture 8" descr="PHSMTR2_CO.gif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47650" y="130175"/>
            <a:ext cx="990600" cy="19685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  <p:custDataLst>
              <p:tags r:id="rId8"/>
            </p:custDataLst>
          </p:nvPr>
        </p:nvSpPr>
        <p:spPr bwMode="auto">
          <a:xfrm>
            <a:off x="392113" y="565150"/>
            <a:ext cx="8359775" cy="9144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9"/>
            </p:custDataLst>
          </p:nvPr>
        </p:nvSpPr>
        <p:spPr bwMode="auto">
          <a:xfrm>
            <a:off x="8578850" y="6578600"/>
            <a:ext cx="317500" cy="1524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cs typeface="+mn-cs"/>
              </a:defRPr>
            </a:lvl1pPr>
          </a:lstStyle>
          <a:p>
            <a:pPr>
              <a:defRPr/>
            </a:pPr>
            <a:fld id="{8C3F3BF4-C0F7-4A7A-AC07-CA33445C5C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Rectangle 11"/>
          <p:cNvSpPr>
            <a:spLocks noGrp="1" noChangeArrowheads="1"/>
          </p:cNvSpPr>
          <p:nvPr>
            <p:ph type="body" idx="1"/>
            <p:custDataLst>
              <p:tags r:id="rId10"/>
            </p:custDataLst>
          </p:nvPr>
        </p:nvSpPr>
        <p:spPr bwMode="auto">
          <a:xfrm>
            <a:off x="392113" y="1714500"/>
            <a:ext cx="8359775" cy="43815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TextBox 7"/>
          <p:cNvSpPr txBox="1"/>
          <p:nvPr userDrawn="1">
            <p:custDataLst>
              <p:tags r:id="rId11"/>
            </p:custDataLst>
          </p:nvPr>
        </p:nvSpPr>
        <p:spPr>
          <a:xfrm>
            <a:off x="247650" y="6578600"/>
            <a:ext cx="1841500" cy="152400"/>
          </a:xfrm>
          <a:prstGeom prst="rect">
            <a:avLst/>
          </a:prstGeom>
          <a:noFill/>
          <a:ln w="0">
            <a:noFill/>
          </a:ln>
          <a:effectLst/>
        </p:spPr>
        <p:txBody>
          <a:bodyPr lIns="0" tIns="0" rIns="0" bIns="0" anchor="b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" sz="1000">
                <a:latin typeface="Arial"/>
                <a:cs typeface="+mn-cs"/>
              </a:rPr>
              <a:t>Confidential</a:t>
            </a:r>
          </a:p>
        </p:txBody>
      </p:sp>
      <p:sp>
        <p:nvSpPr>
          <p:cNvPr id="7" name="TextBox 6"/>
          <p:cNvSpPr txBox="1"/>
          <p:nvPr userDrawn="1">
            <p:custDataLst>
              <p:tags r:id="rId12"/>
            </p:custDataLst>
          </p:nvPr>
        </p:nvSpPr>
        <p:spPr>
          <a:xfrm>
            <a:off x="2032000" y="6578600"/>
            <a:ext cx="5080000" cy="152400"/>
          </a:xfrm>
          <a:prstGeom prst="rect">
            <a:avLst/>
          </a:prstGeom>
          <a:noFill/>
          <a:ln w="0">
            <a:noFill/>
          </a:ln>
          <a:effectLst/>
        </p:spPr>
        <p:txBody>
          <a:bodyPr lIns="0" tIns="0" rIns="0" bIns="0" anchor="b"/>
          <a:lstStyle/>
          <a:p>
            <a:pPr algn="ctr">
              <a:defRPr/>
            </a:pPr>
            <a:r>
              <a:rPr lang="en-US" sz="800">
                <a:latin typeface="Arial" pitchFamily="34" charset="0"/>
                <a:cs typeface="+mn-cs"/>
              </a:rPr>
              <a:t>Philips, Aug. 22, 2010</a:t>
            </a:r>
          </a:p>
        </p:txBody>
      </p:sp>
      <p:sp>
        <p:nvSpPr>
          <p:cNvPr id="11" name="Date Placeholder 10" hidden="1"/>
          <p:cNvSpPr>
            <a:spLocks noGrp="1"/>
          </p:cNvSpPr>
          <p:nvPr>
            <p:ph type="dt" sz="half" idx="2"/>
            <p:custDataLst>
              <p:tags r:id="rId13"/>
            </p:custDataLst>
          </p:nvPr>
        </p:nvSpPr>
        <p:spPr>
          <a:xfrm>
            <a:off x="800100" y="5715000"/>
            <a:ext cx="7543800" cy="304800"/>
          </a:xfrm>
          <a:prstGeom prst="rect">
            <a:avLst/>
          </a:prstGeom>
          <a:ln w="0"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9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2" r:id="rId3"/>
    <p:sldLayoutId id="2147483651" r:id="rId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rgbClr val="000000"/>
          </a:solidFill>
          <a:latin typeface="Arial" charset="0"/>
        </a:defRPr>
      </a:lvl9pPr>
    </p:titleStyle>
    <p:bodyStyle>
      <a:lvl1pPr marL="254000" indent="-254000" algn="l" rtl="0" eaLnBrk="0" fontAlgn="base" hangingPunct="0">
        <a:lnSpc>
          <a:spcPct val="105000"/>
        </a:lnSpc>
        <a:spcBef>
          <a:spcPct val="20000"/>
        </a:spcBef>
        <a:spcAft>
          <a:spcPct val="0"/>
        </a:spcAft>
        <a:buSzPct val="100000"/>
        <a:buChar char="•"/>
        <a:defRPr sz="2000">
          <a:solidFill>
            <a:srgbClr val="000000"/>
          </a:solidFill>
          <a:latin typeface="Arial"/>
          <a:ea typeface="+mn-ea"/>
          <a:cs typeface="+mn-cs"/>
        </a:defRPr>
      </a:lvl1pPr>
      <a:lvl2pPr marL="711200" indent="-254000" algn="l" rtl="0" eaLnBrk="0" fontAlgn="base" hangingPunct="0">
        <a:lnSpc>
          <a:spcPct val="105000"/>
        </a:lnSpc>
        <a:spcBef>
          <a:spcPct val="20000"/>
        </a:spcBef>
        <a:spcAft>
          <a:spcPct val="0"/>
        </a:spcAft>
        <a:buSzPct val="100000"/>
        <a:buChar char="–"/>
        <a:defRPr sz="2000">
          <a:solidFill>
            <a:srgbClr val="000000"/>
          </a:solidFill>
          <a:latin typeface="Arial"/>
        </a:defRPr>
      </a:lvl2pPr>
      <a:lvl3pPr marL="1168400" indent="-254000" algn="l" rtl="0" eaLnBrk="0" fontAlgn="base" hangingPunct="0">
        <a:lnSpc>
          <a:spcPct val="105000"/>
        </a:lnSpc>
        <a:spcBef>
          <a:spcPct val="20000"/>
        </a:spcBef>
        <a:spcAft>
          <a:spcPct val="0"/>
        </a:spcAft>
        <a:buSzPct val="100000"/>
        <a:buChar char="•"/>
        <a:defRPr>
          <a:solidFill>
            <a:srgbClr val="000000"/>
          </a:solidFill>
          <a:latin typeface="Arial"/>
        </a:defRPr>
      </a:lvl3pPr>
      <a:lvl4pPr marL="1625600" indent="-254000" algn="l" rtl="0" eaLnBrk="0" fontAlgn="base" hangingPunct="0">
        <a:lnSpc>
          <a:spcPct val="105000"/>
        </a:lnSpc>
        <a:spcBef>
          <a:spcPct val="20000"/>
        </a:spcBef>
        <a:spcAft>
          <a:spcPct val="0"/>
        </a:spcAft>
        <a:buSzPct val="100000"/>
        <a:buChar char="–"/>
        <a:defRPr sz="1600">
          <a:solidFill>
            <a:srgbClr val="000000"/>
          </a:solidFill>
          <a:latin typeface="Arial"/>
        </a:defRPr>
      </a:lvl4pPr>
      <a:lvl5pPr marL="2082800" indent="-254000" algn="l" rtl="0" eaLnBrk="0" fontAlgn="base" hangingPunct="0">
        <a:lnSpc>
          <a:spcPct val="105000"/>
        </a:lnSpc>
        <a:spcBef>
          <a:spcPct val="20000"/>
        </a:spcBef>
        <a:spcAft>
          <a:spcPct val="0"/>
        </a:spcAft>
        <a:buSzPct val="100000"/>
        <a:buChar char="–"/>
        <a:defRPr sz="1600">
          <a:solidFill>
            <a:srgbClr val="000000"/>
          </a:solidFill>
          <a:latin typeface="Arial"/>
        </a:defRPr>
      </a:lvl5pPr>
      <a:lvl6pPr marL="2540000" indent="-254000" algn="l" rtl="0" fontAlgn="base">
        <a:lnSpc>
          <a:spcPct val="105000"/>
        </a:lnSpc>
        <a:spcBef>
          <a:spcPct val="20000"/>
        </a:spcBef>
        <a:spcAft>
          <a:spcPct val="0"/>
        </a:spcAft>
        <a:buSzPct val="100000"/>
        <a:buChar char="–"/>
        <a:defRPr sz="1600">
          <a:solidFill>
            <a:srgbClr val="000000"/>
          </a:solidFill>
          <a:latin typeface="+mn-lt"/>
        </a:defRPr>
      </a:lvl6pPr>
      <a:lvl7pPr marL="2997200" indent="-254000" algn="l" rtl="0" fontAlgn="base">
        <a:lnSpc>
          <a:spcPct val="105000"/>
        </a:lnSpc>
        <a:spcBef>
          <a:spcPct val="20000"/>
        </a:spcBef>
        <a:spcAft>
          <a:spcPct val="0"/>
        </a:spcAft>
        <a:buSzPct val="100000"/>
        <a:buChar char="–"/>
        <a:defRPr sz="1600">
          <a:solidFill>
            <a:srgbClr val="000000"/>
          </a:solidFill>
          <a:latin typeface="+mn-lt"/>
        </a:defRPr>
      </a:lvl7pPr>
      <a:lvl8pPr marL="3454400" indent="-254000" algn="l" rtl="0" fontAlgn="base">
        <a:lnSpc>
          <a:spcPct val="105000"/>
        </a:lnSpc>
        <a:spcBef>
          <a:spcPct val="20000"/>
        </a:spcBef>
        <a:spcAft>
          <a:spcPct val="0"/>
        </a:spcAft>
        <a:buSzPct val="100000"/>
        <a:buChar char="–"/>
        <a:defRPr sz="1600">
          <a:solidFill>
            <a:srgbClr val="000000"/>
          </a:solidFill>
          <a:latin typeface="+mn-lt"/>
        </a:defRPr>
      </a:lvl8pPr>
      <a:lvl9pPr marL="3911600" indent="-254000" algn="l" rtl="0" fontAlgn="base">
        <a:lnSpc>
          <a:spcPct val="105000"/>
        </a:lnSpc>
        <a:spcBef>
          <a:spcPct val="20000"/>
        </a:spcBef>
        <a:spcAft>
          <a:spcPct val="0"/>
        </a:spcAft>
        <a:buSzPct val="100000"/>
        <a:buChar char="–"/>
        <a:defRPr sz="1600"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tags" Target="../tags/tag32.xml"/><Relationship Id="rId18" Type="http://schemas.openxmlformats.org/officeDocument/2006/relationships/tags" Target="../tags/tag37.xml"/><Relationship Id="rId26" Type="http://schemas.openxmlformats.org/officeDocument/2006/relationships/tags" Target="../tags/tag45.xml"/><Relationship Id="rId3" Type="http://schemas.openxmlformats.org/officeDocument/2006/relationships/tags" Target="../tags/tag22.xml"/><Relationship Id="rId21" Type="http://schemas.openxmlformats.org/officeDocument/2006/relationships/tags" Target="../tags/tag40.xml"/><Relationship Id="rId7" Type="http://schemas.openxmlformats.org/officeDocument/2006/relationships/tags" Target="../tags/tag26.xml"/><Relationship Id="rId12" Type="http://schemas.openxmlformats.org/officeDocument/2006/relationships/tags" Target="../tags/tag31.xml"/><Relationship Id="rId17" Type="http://schemas.openxmlformats.org/officeDocument/2006/relationships/tags" Target="../tags/tag36.xml"/><Relationship Id="rId25" Type="http://schemas.openxmlformats.org/officeDocument/2006/relationships/tags" Target="../tags/tag44.xml"/><Relationship Id="rId33" Type="http://schemas.openxmlformats.org/officeDocument/2006/relationships/notesSlide" Target="../notesSlides/notesSlide4.xml"/><Relationship Id="rId2" Type="http://schemas.openxmlformats.org/officeDocument/2006/relationships/tags" Target="../tags/tag21.xml"/><Relationship Id="rId16" Type="http://schemas.openxmlformats.org/officeDocument/2006/relationships/tags" Target="../tags/tag35.xml"/><Relationship Id="rId20" Type="http://schemas.openxmlformats.org/officeDocument/2006/relationships/tags" Target="../tags/tag39.xml"/><Relationship Id="rId29" Type="http://schemas.openxmlformats.org/officeDocument/2006/relationships/tags" Target="../tags/tag48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24" Type="http://schemas.openxmlformats.org/officeDocument/2006/relationships/tags" Target="../tags/tag43.xml"/><Relationship Id="rId32" Type="http://schemas.openxmlformats.org/officeDocument/2006/relationships/slideLayout" Target="../slideLayouts/slideLayout3.xml"/><Relationship Id="rId5" Type="http://schemas.openxmlformats.org/officeDocument/2006/relationships/tags" Target="../tags/tag24.xml"/><Relationship Id="rId15" Type="http://schemas.openxmlformats.org/officeDocument/2006/relationships/tags" Target="../tags/tag34.xml"/><Relationship Id="rId23" Type="http://schemas.openxmlformats.org/officeDocument/2006/relationships/tags" Target="../tags/tag42.xml"/><Relationship Id="rId28" Type="http://schemas.openxmlformats.org/officeDocument/2006/relationships/tags" Target="../tags/tag47.xml"/><Relationship Id="rId10" Type="http://schemas.openxmlformats.org/officeDocument/2006/relationships/tags" Target="../tags/tag29.xml"/><Relationship Id="rId19" Type="http://schemas.openxmlformats.org/officeDocument/2006/relationships/tags" Target="../tags/tag38.xml"/><Relationship Id="rId31" Type="http://schemas.openxmlformats.org/officeDocument/2006/relationships/tags" Target="../tags/tag50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tags" Target="../tags/tag33.xml"/><Relationship Id="rId22" Type="http://schemas.openxmlformats.org/officeDocument/2006/relationships/tags" Target="../tags/tag41.xml"/><Relationship Id="rId27" Type="http://schemas.openxmlformats.org/officeDocument/2006/relationships/tags" Target="../tags/tag46.xml"/><Relationship Id="rId30" Type="http://schemas.openxmlformats.org/officeDocument/2006/relationships/tags" Target="../tags/tag4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52.xml"/><Relationship Id="rId7" Type="http://schemas.openxmlformats.org/officeDocument/2006/relationships/image" Target="../media/image1.png"/><Relationship Id="rId2" Type="http://schemas.openxmlformats.org/officeDocument/2006/relationships/tags" Target="../tags/tag51.xml"/><Relationship Id="rId1" Type="http://schemas.openxmlformats.org/officeDocument/2006/relationships/themeOverride" Target="../theme/themeOverride3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00100" y="5511800"/>
            <a:ext cx="7543800" cy="3048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900"/>
          </a:p>
        </p:txBody>
      </p:sp>
      <p:sp>
        <p:nvSpPr>
          <p:cNvPr id="5125" name="Title 1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395288" y="3573463"/>
            <a:ext cx="8569325" cy="738187"/>
          </a:xfrm>
        </p:spPr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dirty="0" smtClean="0">
                <a:latin typeface="Arial" charset="0"/>
              </a:rPr>
              <a:t>MBANS update to SRD/MG #53</a:t>
            </a:r>
            <a:br>
              <a:rPr lang="en-US" sz="3200" dirty="0" smtClean="0">
                <a:latin typeface="Arial" charset="0"/>
              </a:rPr>
            </a:br>
            <a:r>
              <a:rPr lang="en-US" sz="3200" dirty="0" smtClean="0">
                <a:latin typeface="Arial" charset="0"/>
              </a:rPr>
              <a:t/>
            </a:r>
            <a:br>
              <a:rPr lang="en-US" sz="3200" dirty="0" smtClean="0">
                <a:latin typeface="Arial" charset="0"/>
              </a:rPr>
            </a:br>
            <a:r>
              <a:rPr lang="en-US" sz="2400" kern="1200" noProof="1" smtClean="0">
                <a:latin typeface="Arial" charset="0"/>
              </a:rPr>
              <a:t>Ruud van Bokhorst</a:t>
            </a:r>
            <a:endParaRPr lang="en-US" sz="3200" b="1" dirty="0" smtClean="0">
              <a:latin typeface="Arial" charset="0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</a:rPr>
              <a:t>Content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FontTx/>
              <a:buAutoNum type="arabicPeriod"/>
            </a:pPr>
            <a:r>
              <a:rPr lang="en-US" smtClean="0">
                <a:latin typeface="Arial" charset="0"/>
              </a:rPr>
              <a:t>Status ETSI work on MBANS SRdoc</a:t>
            </a:r>
          </a:p>
          <a:p>
            <a:pPr marL="457200" indent="-457200">
              <a:buFontTx/>
              <a:buAutoNum type="arabicPeriod"/>
            </a:pPr>
            <a:r>
              <a:rPr lang="en-US" smtClean="0">
                <a:latin typeface="Arial" charset="0"/>
              </a:rPr>
              <a:t>Progress US FCC regulation for MBANS in the 2360-2400 MHz band</a:t>
            </a:r>
          </a:p>
          <a:p>
            <a:pPr marL="457200" indent="-457200">
              <a:buFontTx/>
              <a:buAutoNum type="arabicPeriod"/>
            </a:pPr>
            <a:r>
              <a:rPr lang="en-US" smtClean="0">
                <a:latin typeface="Arial" charset="0"/>
              </a:rPr>
              <a:t>Bandwidth requirements</a:t>
            </a:r>
          </a:p>
          <a:p>
            <a:pPr marL="457200" indent="-457200">
              <a:buFontTx/>
              <a:buAutoNum type="arabicPeriod"/>
            </a:pPr>
            <a:r>
              <a:rPr lang="en-US" smtClean="0">
                <a:latin typeface="Arial" charset="0"/>
              </a:rPr>
              <a:t>Use of MBANS outside hospitals</a:t>
            </a:r>
          </a:p>
          <a:p>
            <a:pPr marL="457200" indent="-457200">
              <a:buFontTx/>
              <a:buAutoNum type="arabicPeriod"/>
            </a:pPr>
            <a:r>
              <a:rPr lang="en-US" smtClean="0">
                <a:latin typeface="Arial" charset="0"/>
              </a:rPr>
              <a:t>Candidate frequency bands</a:t>
            </a:r>
          </a:p>
          <a:p>
            <a:pPr marL="457200" indent="-457200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</a:rPr>
              <a:t>Status of ETSI work on MBANS SRdoc</a:t>
            </a:r>
            <a:br>
              <a:rPr lang="en-US" smtClean="0">
                <a:latin typeface="Arial" charset="0"/>
              </a:rPr>
            </a:br>
            <a:endParaRPr lang="en-US" smtClean="0">
              <a:latin typeface="Arial" charset="0"/>
            </a:endParaRPr>
          </a:p>
        </p:txBody>
      </p:sp>
      <p:sp>
        <p:nvSpPr>
          <p:cNvPr id="12290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 charset="0"/>
              </a:rPr>
              <a:t>ETSI ERM decided to update the original draft SRdoc </a:t>
            </a:r>
          </a:p>
          <a:p>
            <a:pPr lvl="1"/>
            <a:r>
              <a:rPr lang="en-US" smtClean="0">
                <a:latin typeface="Arial" charset="0"/>
              </a:rPr>
              <a:t>Frequency bands as proposed by WG FM for compatibility studies added</a:t>
            </a:r>
          </a:p>
          <a:p>
            <a:pPr lvl="1"/>
            <a:r>
              <a:rPr lang="en-US" smtClean="0">
                <a:latin typeface="Arial" charset="0"/>
              </a:rPr>
              <a:t>More detailed technical information added</a:t>
            </a:r>
          </a:p>
          <a:p>
            <a:r>
              <a:rPr lang="en-US" smtClean="0">
                <a:latin typeface="Arial" charset="0"/>
              </a:rPr>
              <a:t>Internal ETSI enquiry ends 5</a:t>
            </a:r>
            <a:r>
              <a:rPr lang="en-US" baseline="30000" smtClean="0">
                <a:latin typeface="Arial" charset="0"/>
              </a:rPr>
              <a:t>th</a:t>
            </a:r>
            <a:r>
              <a:rPr lang="en-US" smtClean="0">
                <a:latin typeface="Arial" charset="0"/>
              </a:rPr>
              <a:t> September, comment resolution meeting on 12</a:t>
            </a:r>
            <a:r>
              <a:rPr lang="en-US" baseline="30000" smtClean="0">
                <a:latin typeface="Arial" charset="0"/>
              </a:rPr>
              <a:t>th</a:t>
            </a:r>
            <a:r>
              <a:rPr lang="en-US" smtClean="0">
                <a:latin typeface="Arial" charset="0"/>
              </a:rPr>
              <a:t> September</a:t>
            </a:r>
          </a:p>
          <a:p>
            <a:r>
              <a:rPr lang="en-US" smtClean="0">
                <a:latin typeface="Arial" charset="0"/>
              </a:rPr>
              <a:t>ERM approved SRdoc expected to be available on time before the SE October meeting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>
            <p:custDataLst>
              <p:tags r:id="rId3"/>
            </p:custDataLst>
          </p:nvPr>
        </p:nvSpPr>
        <p:spPr>
          <a:xfrm>
            <a:off x="3944938" y="5949950"/>
            <a:ext cx="2643187" cy="2460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1000" dirty="0"/>
              <a:t>FCC drafts orders</a:t>
            </a:r>
          </a:p>
        </p:txBody>
      </p:sp>
      <p:sp>
        <p:nvSpPr>
          <p:cNvPr id="14338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7FAEA270-778D-4C8F-8DE5-4D05463567FA}" type="slidenum">
              <a:rPr lang="en-US" smtClean="0">
                <a:cs typeface="Arial" charset="0"/>
              </a:rPr>
              <a:pPr/>
              <a:t>4</a:t>
            </a:fld>
            <a:endParaRPr lang="en-US" smtClean="0">
              <a:cs typeface="Arial" charset="0"/>
            </a:endParaRPr>
          </a:p>
        </p:txBody>
      </p:sp>
      <p:sp>
        <p:nvSpPr>
          <p:cNvPr id="14339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28625" y="428625"/>
            <a:ext cx="8359775" cy="357188"/>
          </a:xfrm>
        </p:spPr>
        <p:txBody>
          <a:bodyPr/>
          <a:lstStyle/>
          <a:p>
            <a:pPr marL="457200" indent="-457200"/>
            <a:r>
              <a:rPr lang="en-US" sz="2400" smtClean="0">
                <a:latin typeface="Arial" charset="0"/>
              </a:rPr>
              <a:t>FCC regulation for MBANS in the 2360-2400 MHz band</a:t>
            </a:r>
          </a:p>
        </p:txBody>
      </p:sp>
      <p:sp>
        <p:nvSpPr>
          <p:cNvPr id="5" name="Right Arrow 4"/>
          <p:cNvSpPr/>
          <p:nvPr>
            <p:custDataLst>
              <p:tags r:id="rId5"/>
            </p:custDataLst>
          </p:nvPr>
        </p:nvSpPr>
        <p:spPr bwMode="auto">
          <a:xfrm>
            <a:off x="357188" y="836613"/>
            <a:ext cx="8286750" cy="714375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>
            <p:custDataLst>
              <p:tags r:id="rId6"/>
            </p:custDataLst>
          </p:nvPr>
        </p:nvSpPr>
        <p:spPr>
          <a:xfrm>
            <a:off x="214313" y="1622425"/>
            <a:ext cx="6715125" cy="2460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rgbClr val="000000"/>
                </a:solidFill>
              </a:rPr>
              <a:t>Dec. 27, 2007, GEHC proposed MBAN in its </a:t>
            </a:r>
            <a:r>
              <a:rPr lang="en-US" sz="1000" i="1">
                <a:solidFill>
                  <a:srgbClr val="000000"/>
                </a:solidFill>
              </a:rPr>
              <a:t>ex parte comments </a:t>
            </a:r>
            <a:r>
              <a:rPr lang="en-US" sz="1000">
                <a:solidFill>
                  <a:srgbClr val="000000"/>
                </a:solidFill>
              </a:rPr>
              <a:t>in response to a </a:t>
            </a:r>
            <a:r>
              <a:rPr lang="en-US" sz="1000" i="1">
                <a:solidFill>
                  <a:srgbClr val="000000"/>
                </a:solidFill>
              </a:rPr>
              <a:t>NOI in the MedRadio Proceeding</a:t>
            </a:r>
            <a:endParaRPr lang="en-US" sz="1000">
              <a:solidFill>
                <a:srgbClr val="000000"/>
              </a:solidFill>
            </a:endParaRPr>
          </a:p>
        </p:txBody>
      </p:sp>
      <p:sp>
        <p:nvSpPr>
          <p:cNvPr id="16" name="Down Arrow 15"/>
          <p:cNvSpPr/>
          <p:nvPr>
            <p:custDataLst>
              <p:tags r:id="rId7"/>
            </p:custDataLst>
          </p:nvPr>
        </p:nvSpPr>
        <p:spPr bwMode="auto">
          <a:xfrm flipV="1">
            <a:off x="395288" y="1408113"/>
            <a:ext cx="142875" cy="214312"/>
          </a:xfrm>
          <a:prstGeom prst="downArrow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4343" name="TextBox 1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429000" y="1050925"/>
            <a:ext cx="22145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002060"/>
                </a:solidFill>
              </a:rPr>
              <a:t>FCC MBAN Progress</a:t>
            </a:r>
          </a:p>
        </p:txBody>
      </p:sp>
      <p:sp>
        <p:nvSpPr>
          <p:cNvPr id="18" name="Down Arrow 17"/>
          <p:cNvSpPr/>
          <p:nvPr>
            <p:custDataLst>
              <p:tags r:id="rId9"/>
            </p:custDataLst>
          </p:nvPr>
        </p:nvSpPr>
        <p:spPr bwMode="auto">
          <a:xfrm flipV="1">
            <a:off x="774700" y="1408113"/>
            <a:ext cx="142875" cy="857250"/>
          </a:xfrm>
          <a:prstGeom prst="downArrow">
            <a:avLst/>
          </a:prstGeom>
          <a:noFill/>
          <a:ln w="19050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9" name="TextBox 18"/>
          <p:cNvSpPr txBox="1"/>
          <p:nvPr>
            <p:custDataLst>
              <p:tags r:id="rId10"/>
            </p:custDataLst>
          </p:nvPr>
        </p:nvSpPr>
        <p:spPr>
          <a:xfrm>
            <a:off x="703263" y="2265363"/>
            <a:ext cx="2500312" cy="24606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1000" dirty="0"/>
              <a:t>May. 27, 2008, FCC issued MBAN NOI  </a:t>
            </a:r>
          </a:p>
        </p:txBody>
      </p:sp>
      <p:sp>
        <p:nvSpPr>
          <p:cNvPr id="20" name="Down Arrow 19"/>
          <p:cNvSpPr/>
          <p:nvPr>
            <p:custDataLst>
              <p:tags r:id="rId11"/>
            </p:custDataLst>
          </p:nvPr>
        </p:nvSpPr>
        <p:spPr bwMode="auto">
          <a:xfrm flipV="1">
            <a:off x="1135063" y="1408113"/>
            <a:ext cx="142875" cy="1500187"/>
          </a:xfrm>
          <a:prstGeom prst="downArrow">
            <a:avLst/>
          </a:prstGeom>
          <a:noFill/>
          <a:ln w="19050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1" name="TextBox 20"/>
          <p:cNvSpPr txBox="1"/>
          <p:nvPr>
            <p:custDataLst>
              <p:tags r:id="rId12"/>
            </p:custDataLst>
          </p:nvPr>
        </p:nvSpPr>
        <p:spPr>
          <a:xfrm>
            <a:off x="1135063" y="2908300"/>
            <a:ext cx="2500312" cy="4000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1000" dirty="0"/>
              <a:t>Jun. 29, 2009, FCC published MBAN NPRM</a:t>
            </a:r>
          </a:p>
        </p:txBody>
      </p:sp>
      <p:sp>
        <p:nvSpPr>
          <p:cNvPr id="22" name="Down Arrow 21"/>
          <p:cNvSpPr/>
          <p:nvPr>
            <p:custDataLst>
              <p:tags r:id="rId13"/>
            </p:custDataLst>
          </p:nvPr>
        </p:nvSpPr>
        <p:spPr bwMode="auto">
          <a:xfrm flipV="1">
            <a:off x="1711325" y="1408113"/>
            <a:ext cx="142875" cy="2214562"/>
          </a:xfrm>
          <a:prstGeom prst="downArrow">
            <a:avLst/>
          </a:prstGeom>
          <a:noFill/>
          <a:ln w="19050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3" name="TextBox 22"/>
          <p:cNvSpPr txBox="1"/>
          <p:nvPr>
            <p:custDataLst>
              <p:tags r:id="rId14"/>
            </p:custDataLst>
          </p:nvPr>
        </p:nvSpPr>
        <p:spPr>
          <a:xfrm>
            <a:off x="1711325" y="3622675"/>
            <a:ext cx="2500313" cy="4000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1000" dirty="0"/>
              <a:t>Oct. 5, 2009, FCC MBAN NPRM comments stage finished   </a:t>
            </a:r>
          </a:p>
        </p:txBody>
      </p:sp>
      <p:sp>
        <p:nvSpPr>
          <p:cNvPr id="24" name="Down Arrow 23"/>
          <p:cNvSpPr/>
          <p:nvPr>
            <p:custDataLst>
              <p:tags r:id="rId15"/>
            </p:custDataLst>
          </p:nvPr>
        </p:nvSpPr>
        <p:spPr bwMode="auto">
          <a:xfrm flipV="1">
            <a:off x="2216150" y="1408113"/>
            <a:ext cx="142875" cy="3000375"/>
          </a:xfrm>
          <a:prstGeom prst="downArrow">
            <a:avLst/>
          </a:prstGeom>
          <a:noFill/>
          <a:ln w="19050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5" name="TextBox 24"/>
          <p:cNvSpPr txBox="1"/>
          <p:nvPr>
            <p:custDataLst>
              <p:tags r:id="rId16"/>
            </p:custDataLst>
          </p:nvPr>
        </p:nvSpPr>
        <p:spPr>
          <a:xfrm>
            <a:off x="2216150" y="4408488"/>
            <a:ext cx="2643188" cy="4000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1000" dirty="0"/>
              <a:t>Nov. 4, 2009, FCC MBAN NPRM reply comments stage finished   </a:t>
            </a:r>
          </a:p>
        </p:txBody>
      </p:sp>
      <p:sp>
        <p:nvSpPr>
          <p:cNvPr id="28" name="Down Arrow 27"/>
          <p:cNvSpPr/>
          <p:nvPr>
            <p:custDataLst>
              <p:tags r:id="rId17"/>
            </p:custDataLst>
          </p:nvPr>
        </p:nvSpPr>
        <p:spPr bwMode="auto">
          <a:xfrm flipV="1">
            <a:off x="5867400" y="1412875"/>
            <a:ext cx="144463" cy="4895850"/>
          </a:xfrm>
          <a:prstGeom prst="downArrow">
            <a:avLst/>
          </a:prstGeom>
          <a:noFill/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9" name="TextBox 28"/>
          <p:cNvSpPr txBox="1"/>
          <p:nvPr>
            <p:custDataLst>
              <p:tags r:id="rId18"/>
            </p:custDataLst>
          </p:nvPr>
        </p:nvSpPr>
        <p:spPr>
          <a:xfrm>
            <a:off x="5508625" y="6308725"/>
            <a:ext cx="2714625" cy="4222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sz="1000">
                <a:solidFill>
                  <a:srgbClr val="000000"/>
                </a:solidFill>
                <a:cs typeface="Arial" charset="0"/>
              </a:rPr>
              <a:t>FCC publishes MBANS order for public comments </a:t>
            </a:r>
          </a:p>
        </p:txBody>
      </p:sp>
      <p:sp>
        <p:nvSpPr>
          <p:cNvPr id="30" name="TextBox 29"/>
          <p:cNvSpPr txBox="1"/>
          <p:nvPr>
            <p:custDataLst>
              <p:tags r:id="rId19"/>
            </p:custDataLst>
          </p:nvPr>
        </p:nvSpPr>
        <p:spPr>
          <a:xfrm>
            <a:off x="6084888" y="2420938"/>
            <a:ext cx="863600" cy="3079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chemeClr val="accent4"/>
                </a:solidFill>
              </a:rPr>
              <a:t>Q4 2011 </a:t>
            </a:r>
          </a:p>
        </p:txBody>
      </p:sp>
      <p:cxnSp>
        <p:nvCxnSpPr>
          <p:cNvPr id="34" name="Shape 33"/>
          <p:cNvCxnSpPr/>
          <p:nvPr>
            <p:custDataLst>
              <p:tags r:id="rId20"/>
            </p:custDataLst>
          </p:nvPr>
        </p:nvCxnSpPr>
        <p:spPr bwMode="auto">
          <a:xfrm rot="10800000">
            <a:off x="4427538" y="2276475"/>
            <a:ext cx="647700" cy="144463"/>
          </a:xfrm>
          <a:prstGeom prst="curved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>
            <p:custDataLst>
              <p:tags r:id="rId21"/>
            </p:custDataLst>
          </p:nvPr>
        </p:nvSpPr>
        <p:spPr>
          <a:xfrm>
            <a:off x="2649538" y="5045075"/>
            <a:ext cx="2643187" cy="4000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1000" dirty="0"/>
              <a:t>Jan. 2011, Philips/GE/AFTRCC tri-party visit to the FCC to present the joint proposal  </a:t>
            </a:r>
          </a:p>
        </p:txBody>
      </p:sp>
      <p:sp>
        <p:nvSpPr>
          <p:cNvPr id="32" name="Down Arrow 31"/>
          <p:cNvSpPr/>
          <p:nvPr>
            <p:custDataLst>
              <p:tags r:id="rId22"/>
            </p:custDataLst>
          </p:nvPr>
        </p:nvSpPr>
        <p:spPr bwMode="auto">
          <a:xfrm flipV="1">
            <a:off x="2843213" y="1412875"/>
            <a:ext cx="73025" cy="3600450"/>
          </a:xfrm>
          <a:prstGeom prst="downArrow">
            <a:avLst/>
          </a:prstGeom>
          <a:noFill/>
          <a:ln w="19050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3" name="TextBox 32"/>
          <p:cNvSpPr txBox="1"/>
          <p:nvPr>
            <p:custDataLst>
              <p:tags r:id="rId23"/>
            </p:custDataLst>
          </p:nvPr>
        </p:nvSpPr>
        <p:spPr>
          <a:xfrm>
            <a:off x="3203575" y="5589588"/>
            <a:ext cx="2643188" cy="24606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1000" dirty="0"/>
              <a:t>FCC visits/ ex-parte filings</a:t>
            </a:r>
          </a:p>
        </p:txBody>
      </p:sp>
      <p:sp>
        <p:nvSpPr>
          <p:cNvPr id="35" name="Down Arrow 34"/>
          <p:cNvSpPr/>
          <p:nvPr>
            <p:custDataLst>
              <p:tags r:id="rId24"/>
            </p:custDataLst>
          </p:nvPr>
        </p:nvSpPr>
        <p:spPr bwMode="auto">
          <a:xfrm flipV="1">
            <a:off x="3276600" y="1341438"/>
            <a:ext cx="142875" cy="4248150"/>
          </a:xfrm>
          <a:prstGeom prst="downArrow">
            <a:avLst/>
          </a:prstGeom>
          <a:noFill/>
          <a:ln w="19050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7" name="Down Arrow 36"/>
          <p:cNvSpPr/>
          <p:nvPr>
            <p:custDataLst>
              <p:tags r:id="rId25"/>
            </p:custDataLst>
          </p:nvPr>
        </p:nvSpPr>
        <p:spPr bwMode="auto">
          <a:xfrm flipV="1">
            <a:off x="4356100" y="1412875"/>
            <a:ext cx="144463" cy="4537075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9" name="TextBox 38"/>
          <p:cNvSpPr txBox="1"/>
          <p:nvPr>
            <p:custDataLst>
              <p:tags r:id="rId26"/>
            </p:custDataLst>
          </p:nvPr>
        </p:nvSpPr>
        <p:spPr>
          <a:xfrm>
            <a:off x="4572000" y="2492375"/>
            <a:ext cx="863600" cy="3079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chemeClr val="accent4"/>
                </a:solidFill>
              </a:rPr>
              <a:t>Current</a:t>
            </a:r>
          </a:p>
        </p:txBody>
      </p:sp>
      <p:cxnSp>
        <p:nvCxnSpPr>
          <p:cNvPr id="40" name="Shape 33"/>
          <p:cNvCxnSpPr/>
          <p:nvPr>
            <p:custDataLst>
              <p:tags r:id="rId27"/>
            </p:custDataLst>
          </p:nvPr>
        </p:nvCxnSpPr>
        <p:spPr bwMode="auto">
          <a:xfrm rot="10800000">
            <a:off x="5940425" y="2133600"/>
            <a:ext cx="647700" cy="142875"/>
          </a:xfrm>
          <a:prstGeom prst="curved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>
            <p:custDataLst>
              <p:tags r:id="rId28"/>
            </p:custDataLst>
          </p:nvPr>
        </p:nvSpPr>
        <p:spPr>
          <a:xfrm>
            <a:off x="7092950" y="4437063"/>
            <a:ext cx="2051050" cy="4000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1000" dirty="0"/>
              <a:t>Final stage, FCC enforces MBANS order</a:t>
            </a:r>
          </a:p>
        </p:txBody>
      </p:sp>
      <p:sp>
        <p:nvSpPr>
          <p:cNvPr id="42" name="Down Arrow 41"/>
          <p:cNvSpPr/>
          <p:nvPr>
            <p:custDataLst>
              <p:tags r:id="rId29"/>
            </p:custDataLst>
          </p:nvPr>
        </p:nvSpPr>
        <p:spPr bwMode="auto">
          <a:xfrm flipV="1">
            <a:off x="8604250" y="1196975"/>
            <a:ext cx="144463" cy="3240088"/>
          </a:xfrm>
          <a:prstGeom prst="downArrow">
            <a:avLst/>
          </a:prstGeom>
          <a:noFill/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3" name="TextBox 42"/>
          <p:cNvSpPr txBox="1"/>
          <p:nvPr>
            <p:custDataLst>
              <p:tags r:id="rId30"/>
            </p:custDataLst>
          </p:nvPr>
        </p:nvSpPr>
        <p:spPr>
          <a:xfrm>
            <a:off x="7235825" y="3141663"/>
            <a:ext cx="1296988" cy="30638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chemeClr val="accent4"/>
                </a:solidFill>
              </a:rPr>
              <a:t>2rd half 2012 </a:t>
            </a:r>
          </a:p>
        </p:txBody>
      </p:sp>
      <p:cxnSp>
        <p:nvCxnSpPr>
          <p:cNvPr id="44" name="Shape 33"/>
          <p:cNvCxnSpPr/>
          <p:nvPr>
            <p:custDataLst>
              <p:tags r:id="rId31"/>
            </p:custDataLst>
          </p:nvPr>
        </p:nvCxnSpPr>
        <p:spPr bwMode="auto">
          <a:xfrm rot="5400000" flipH="1" flipV="1">
            <a:off x="8208168" y="2672557"/>
            <a:ext cx="576263" cy="215900"/>
          </a:xfrm>
          <a:prstGeom prst="curvedConnector3">
            <a:avLst>
              <a:gd name="adj1" fmla="val 50000"/>
            </a:avLst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charset="0"/>
              </a:rPr>
              <a:t>Bandwidth requirements</a:t>
            </a:r>
            <a:br>
              <a:rPr lang="en-US" dirty="0" smtClean="0">
                <a:latin typeface="Arial" charset="0"/>
              </a:rPr>
            </a:br>
            <a:endParaRPr lang="en-US" dirty="0" smtClean="0">
              <a:latin typeface="Arial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95288" y="1557338"/>
            <a:ext cx="8359775" cy="4594225"/>
          </a:xfrm>
        </p:spPr>
        <p:txBody>
          <a:bodyPr/>
          <a:lstStyle/>
          <a:p>
            <a:pPr>
              <a:defRPr/>
            </a:pPr>
            <a:r>
              <a:rPr lang="en-US" u="sng" dirty="0" smtClean="0"/>
              <a:t>5 MHz channel BW limit</a:t>
            </a:r>
          </a:p>
          <a:p>
            <a:pPr lvl="1">
              <a:defRPr/>
            </a:pPr>
            <a:r>
              <a:rPr lang="en-US" sz="1800" dirty="0" smtClean="0"/>
              <a:t>High rate applications and future evolution</a:t>
            </a:r>
          </a:p>
          <a:p>
            <a:pPr lvl="2">
              <a:defRPr/>
            </a:pPr>
            <a:r>
              <a:rPr lang="en-US" sz="1600" dirty="0" smtClean="0"/>
              <a:t>Example of raw data rate requirements: ECG 640Kbps, EMG 2.5 Mbps</a:t>
            </a:r>
          </a:p>
          <a:p>
            <a:pPr lvl="1">
              <a:defRPr/>
            </a:pPr>
            <a:r>
              <a:rPr lang="en-US" sz="1800" dirty="0" smtClean="0"/>
              <a:t>Processing gain (enabling link reliability) would increase BW need</a:t>
            </a:r>
          </a:p>
          <a:p>
            <a:pPr lvl="1">
              <a:defRPr/>
            </a:pPr>
            <a:r>
              <a:rPr lang="en-US" sz="1800" dirty="0" smtClean="0"/>
              <a:t>Enables transceiver duty cycling (lowering power consumption &amp; facilitating sharing of channel time)</a:t>
            </a:r>
          </a:p>
          <a:p>
            <a:pPr lvl="1">
              <a:defRPr/>
            </a:pPr>
            <a:r>
              <a:rPr lang="en-US" sz="1800" dirty="0" smtClean="0"/>
              <a:t>Provides flexibility for the industry to develop low-complexity low-cost MBANS solutions</a:t>
            </a:r>
          </a:p>
          <a:p>
            <a:pPr>
              <a:defRPr/>
            </a:pPr>
            <a:r>
              <a:rPr lang="en-US" u="sng" dirty="0" smtClean="0"/>
              <a:t>40 MHz spectrum BW</a:t>
            </a:r>
          </a:p>
          <a:p>
            <a:pPr lvl="1">
              <a:defRPr/>
            </a:pPr>
            <a:r>
              <a:rPr lang="en-US" sz="1800" dirty="0" smtClean="0"/>
              <a:t>Enables co-location of non-interfering MBANSs in hospital</a:t>
            </a:r>
          </a:p>
          <a:p>
            <a:pPr lvl="2">
              <a:defRPr/>
            </a:pP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8 co-located MBANSs|</a:t>
            </a:r>
            <a:r>
              <a:rPr lang="en-US" sz="1600" baseline="-25000" dirty="0" smtClean="0">
                <a:solidFill>
                  <a:schemeClr val="bg1">
                    <a:lumMod val="75000"/>
                  </a:schemeClr>
                </a:solidFill>
              </a:rPr>
              <a:t> @ 5MHz channel BW &amp; NO channel separation</a:t>
            </a:r>
          </a:p>
          <a:p>
            <a:pPr lvl="2">
              <a:defRPr/>
            </a:pPr>
            <a:r>
              <a:rPr lang="en-US" sz="1600" dirty="0" smtClean="0"/>
              <a:t>5 co-located MBANSs| </a:t>
            </a:r>
            <a:r>
              <a:rPr lang="en-US" sz="1600" baseline="-25000" dirty="0" smtClean="0"/>
              <a:t>@ 5MHz channel BW &amp; ½ channel separation</a:t>
            </a:r>
          </a:p>
          <a:p>
            <a:pPr lvl="2">
              <a:defRPr/>
            </a:pPr>
            <a:r>
              <a:rPr lang="en-US" sz="1600" dirty="0" smtClean="0"/>
              <a:t>4 co-located MBANSs| </a:t>
            </a:r>
            <a:r>
              <a:rPr lang="en-US" sz="1600" baseline="-25000" dirty="0" smtClean="0"/>
              <a:t>@ 5MHz channel BW &amp;1 channel separation</a:t>
            </a:r>
          </a:p>
          <a:p>
            <a:pPr lvl="1">
              <a:defRPr/>
            </a:pPr>
            <a:r>
              <a:rPr lang="en-US" sz="1800" dirty="0" smtClean="0"/>
              <a:t>Enough spectrum to share with other users</a:t>
            </a:r>
          </a:p>
          <a:p>
            <a:pPr lvl="1">
              <a:defRPr/>
            </a:pPr>
            <a:r>
              <a:rPr lang="en-US" sz="1800" dirty="0" smtClean="0"/>
              <a:t>Enables frequency diversity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</a:rPr>
              <a:t>Use of MBANS outside hospitals</a:t>
            </a:r>
            <a:br>
              <a:rPr lang="en-US" smtClean="0">
                <a:latin typeface="Arial" charset="0"/>
              </a:rPr>
            </a:br>
            <a:endParaRPr lang="en-US" smtClean="0">
              <a:latin typeface="Arial" charset="0"/>
            </a:endParaRPr>
          </a:p>
        </p:txBody>
      </p:sp>
      <p:sp>
        <p:nvSpPr>
          <p:cNvPr id="18434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  <a:latin typeface="Arial" charset="0"/>
              </a:rPr>
              <a:t>MBANS defines outside hospital use in part of the spectrum to enable seamless patient monitoring scenarios covering hospital, ambulance and home</a:t>
            </a:r>
          </a:p>
          <a:p>
            <a:r>
              <a:rPr lang="en-US" smtClean="0">
                <a:solidFill>
                  <a:schemeClr val="tx1"/>
                </a:solidFill>
                <a:latin typeface="Arial" charset="0"/>
              </a:rPr>
              <a:t>In the US, the 2390-2400 MHz band will be made available for outside hospital use with a max power level of 20 mW</a:t>
            </a:r>
          </a:p>
          <a:p>
            <a:r>
              <a:rPr lang="en-US" smtClean="0">
                <a:solidFill>
                  <a:schemeClr val="tx1"/>
                </a:solidFill>
                <a:latin typeface="Arial" charset="0"/>
              </a:rPr>
              <a:t>For Europe, outside use in combination with a higher power level might cause issues</a:t>
            </a:r>
          </a:p>
          <a:p>
            <a:r>
              <a:rPr lang="en-US" smtClean="0">
                <a:solidFill>
                  <a:schemeClr val="tx1"/>
                </a:solidFill>
                <a:latin typeface="Arial" charset="0"/>
              </a:rPr>
              <a:t>A reduced power level for outside hospital use can be considered, compatibility studies will be executed to understand the possibilities for lower power level such as 10, 5 and 1mW</a:t>
            </a:r>
          </a:p>
          <a:p>
            <a:endParaRPr lang="en-US" smtClean="0">
              <a:solidFill>
                <a:schemeClr val="tx1"/>
              </a:solidFill>
              <a:latin typeface="Arial" charset="0"/>
            </a:endParaRPr>
          </a:p>
          <a:p>
            <a:endParaRPr lang="en-US" smtClean="0">
              <a:solidFill>
                <a:schemeClr val="tx1"/>
              </a:solidFill>
              <a:latin typeface="Arial" charset="0"/>
            </a:endParaRPr>
          </a:p>
          <a:p>
            <a:endParaRPr lang="en-US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</a:rPr>
              <a:t>Candidate frequency bands</a:t>
            </a:r>
            <a:br>
              <a:rPr lang="en-US" smtClean="0">
                <a:latin typeface="Arial" charset="0"/>
              </a:rPr>
            </a:br>
            <a:endParaRPr lang="en-US" smtClean="0">
              <a:latin typeface="Arial" charset="0"/>
            </a:endParaRPr>
          </a:p>
        </p:txBody>
      </p:sp>
      <p:sp>
        <p:nvSpPr>
          <p:cNvPr id="20482" name="Text Placeholder 2"/>
          <p:cNvSpPr>
            <a:spLocks noGrp="1"/>
          </p:cNvSpPr>
          <p:nvPr>
            <p:ph type="body" idx="1"/>
          </p:nvPr>
        </p:nvSpPr>
        <p:spPr>
          <a:xfrm>
            <a:off x="395288" y="1341438"/>
            <a:ext cx="8359775" cy="4381500"/>
          </a:xfrm>
        </p:spPr>
        <p:txBody>
          <a:bodyPr/>
          <a:lstStyle/>
          <a:p>
            <a:pPr hangingPunct="1">
              <a:spcBef>
                <a:spcPct val="0"/>
              </a:spcBef>
            </a:pPr>
            <a:r>
              <a:rPr lang="en-GB" dirty="0" smtClean="0">
                <a:latin typeface="Arial" charset="0"/>
              </a:rPr>
              <a:t>2360 MHz to 2400 MHz: preferred band</a:t>
            </a:r>
          </a:p>
          <a:p>
            <a:pPr lvl="1" hangingPunct="1">
              <a:spcBef>
                <a:spcPct val="0"/>
              </a:spcBef>
            </a:pPr>
            <a:r>
              <a:rPr lang="en-US" sz="1800" dirty="0" smtClean="0">
                <a:latin typeface="Arial" charset="0"/>
              </a:rPr>
              <a:t>harmonization of US and European markets</a:t>
            </a:r>
          </a:p>
          <a:p>
            <a:pPr lvl="1" hangingPunct="1">
              <a:spcBef>
                <a:spcPct val="0"/>
              </a:spcBef>
            </a:pPr>
            <a:r>
              <a:rPr lang="en-US" sz="1800" dirty="0" smtClean="0">
                <a:latin typeface="Arial" charset="0"/>
              </a:rPr>
              <a:t>Economical viable</a:t>
            </a:r>
          </a:p>
          <a:p>
            <a:pPr lvl="1" hangingPunct="1">
              <a:spcBef>
                <a:spcPct val="0"/>
              </a:spcBef>
            </a:pPr>
            <a:r>
              <a:rPr lang="en-US" sz="1800" dirty="0" smtClean="0">
                <a:latin typeface="Arial" charset="0"/>
              </a:rPr>
              <a:t>Short term deployment</a:t>
            </a:r>
          </a:p>
          <a:p>
            <a:pPr hangingPunct="1">
              <a:spcBef>
                <a:spcPct val="0"/>
              </a:spcBef>
              <a:buNone/>
            </a:pPr>
            <a:endParaRPr lang="en-GB" sz="1000" dirty="0" smtClean="0">
              <a:latin typeface="Arial" charset="0"/>
            </a:endParaRPr>
          </a:p>
          <a:p>
            <a:pPr hangingPunct="1">
              <a:spcBef>
                <a:spcPct val="0"/>
              </a:spcBef>
            </a:pPr>
            <a:r>
              <a:rPr lang="en-GB" dirty="0" smtClean="0">
                <a:latin typeface="Arial" charset="0"/>
              </a:rPr>
              <a:t>2483.5 MHz to 2500 MHz: second choice</a:t>
            </a:r>
            <a:endParaRPr lang="en-US" dirty="0" smtClean="0">
              <a:latin typeface="Arial" charset="0"/>
            </a:endParaRPr>
          </a:p>
          <a:p>
            <a:pPr lvl="1" hangingPunct="1">
              <a:spcBef>
                <a:spcPct val="0"/>
              </a:spcBef>
            </a:pPr>
            <a:r>
              <a:rPr lang="en-US" sz="1800" dirty="0" smtClean="0">
                <a:latin typeface="Arial" charset="0"/>
              </a:rPr>
              <a:t>Economical viable</a:t>
            </a:r>
          </a:p>
          <a:p>
            <a:pPr lvl="1" hangingPunct="1">
              <a:spcBef>
                <a:spcPct val="0"/>
              </a:spcBef>
            </a:pPr>
            <a:r>
              <a:rPr lang="en-US" sz="1800" dirty="0" smtClean="0">
                <a:latin typeface="Arial" charset="0"/>
              </a:rPr>
              <a:t>Short term deployment</a:t>
            </a:r>
          </a:p>
          <a:p>
            <a:pPr lvl="1" hangingPunct="1">
              <a:spcBef>
                <a:spcPct val="0"/>
              </a:spcBef>
            </a:pPr>
            <a:r>
              <a:rPr lang="en-US" sz="1800" dirty="0" smtClean="0">
                <a:latin typeface="Arial" charset="0"/>
              </a:rPr>
              <a:t>Does not offer required spectrum </a:t>
            </a:r>
            <a:r>
              <a:rPr lang="en-US" sz="1800" dirty="0" smtClean="0">
                <a:latin typeface="Arial" charset="0"/>
              </a:rPr>
              <a:t>bandwidth</a:t>
            </a:r>
            <a:endParaRPr lang="en-US" sz="1800" dirty="0" smtClean="0">
              <a:latin typeface="Arial" charset="0"/>
            </a:endParaRPr>
          </a:p>
          <a:p>
            <a:pPr hangingPunct="1">
              <a:spcBef>
                <a:spcPct val="0"/>
              </a:spcBef>
            </a:pPr>
            <a:endParaRPr lang="en-GB" sz="1000" dirty="0" smtClean="0">
              <a:latin typeface="Arial" charset="0"/>
            </a:endParaRPr>
          </a:p>
          <a:p>
            <a:pPr hangingPunct="1">
              <a:spcBef>
                <a:spcPct val="0"/>
              </a:spcBef>
            </a:pPr>
            <a:r>
              <a:rPr lang="en-GB" dirty="0" smtClean="0">
                <a:latin typeface="Arial" charset="0"/>
              </a:rPr>
              <a:t>2400 MHz to 2483.5 MHz</a:t>
            </a:r>
          </a:p>
          <a:p>
            <a:pPr lvl="1" hangingPunct="1">
              <a:spcBef>
                <a:spcPct val="0"/>
              </a:spcBef>
            </a:pPr>
            <a:r>
              <a:rPr lang="en-US" sz="1800" dirty="0" smtClean="0">
                <a:latin typeface="Arial" charset="0"/>
              </a:rPr>
              <a:t>Large scale MBANS deployment issues</a:t>
            </a:r>
          </a:p>
          <a:p>
            <a:pPr lvl="1" hangingPunct="1">
              <a:spcBef>
                <a:spcPct val="0"/>
              </a:spcBef>
            </a:pPr>
            <a:r>
              <a:rPr lang="en-US" sz="1800" dirty="0" smtClean="0">
                <a:latin typeface="Arial" charset="0"/>
              </a:rPr>
              <a:t>Healthcare industry position: not used for MBANS, WRAN use unchanged</a:t>
            </a:r>
          </a:p>
          <a:p>
            <a:pPr lvl="1" hangingPunct="1">
              <a:spcBef>
                <a:spcPct val="0"/>
              </a:spcBef>
            </a:pPr>
            <a:endParaRPr lang="en-GB" sz="1000" dirty="0" smtClean="0">
              <a:latin typeface="Arial" charset="0"/>
            </a:endParaRPr>
          </a:p>
          <a:p>
            <a:pPr hangingPunct="1">
              <a:spcBef>
                <a:spcPct val="0"/>
              </a:spcBef>
            </a:pPr>
            <a:r>
              <a:rPr lang="en-GB" dirty="0" smtClean="0">
                <a:latin typeface="Arial" charset="0"/>
              </a:rPr>
              <a:t>1785 MHz to 1805 MHz</a:t>
            </a:r>
          </a:p>
          <a:p>
            <a:pPr lvl="1" hangingPunct="1">
              <a:spcBef>
                <a:spcPct val="0"/>
              </a:spcBef>
            </a:pPr>
            <a:r>
              <a:rPr lang="en-US" sz="1800" dirty="0" smtClean="0">
                <a:latin typeface="Arial" charset="0"/>
              </a:rPr>
              <a:t>Economical viability issues</a:t>
            </a:r>
          </a:p>
          <a:p>
            <a:pPr lvl="1" hangingPunct="1">
              <a:spcBef>
                <a:spcPct val="0"/>
              </a:spcBef>
            </a:pPr>
            <a:r>
              <a:rPr lang="en-US" sz="1800" dirty="0" smtClean="0">
                <a:latin typeface="Arial" charset="0"/>
              </a:rPr>
              <a:t>No short term deployment possible</a:t>
            </a:r>
          </a:p>
          <a:p>
            <a:pPr lvl="1" hangingPunct="1">
              <a:spcBef>
                <a:spcPct val="0"/>
              </a:spcBef>
            </a:pPr>
            <a:r>
              <a:rPr lang="en-US" sz="1800" dirty="0" smtClean="0">
                <a:latin typeface="Arial" charset="0"/>
              </a:rPr>
              <a:t>Does not offer required </a:t>
            </a:r>
            <a:r>
              <a:rPr lang="en-US" sz="1800" smtClean="0">
                <a:latin typeface="Arial" charset="0"/>
              </a:rPr>
              <a:t>spectrum </a:t>
            </a:r>
            <a:r>
              <a:rPr lang="en-US" sz="1800" smtClean="0">
                <a:latin typeface="Arial" charset="0"/>
              </a:rPr>
              <a:t>bandwidth</a:t>
            </a:r>
            <a:endParaRPr lang="en-US" sz="1800" dirty="0" smtClean="0">
              <a:latin typeface="Arial" charset="0"/>
            </a:endParaRPr>
          </a:p>
          <a:p>
            <a:pPr lvl="1" hangingPunct="1">
              <a:spcBef>
                <a:spcPct val="0"/>
              </a:spcBef>
            </a:pPr>
            <a:endParaRPr lang="en-US" sz="1800" dirty="0" smtClean="0">
              <a:latin typeface="Arial" charset="0"/>
            </a:endParaRPr>
          </a:p>
          <a:p>
            <a:pPr lvl="1" hangingPunct="1"/>
            <a:endParaRPr lang="en-US" dirty="0" smtClean="0">
              <a:latin typeface="Arial" charset="0"/>
            </a:endParaRPr>
          </a:p>
          <a:p>
            <a:endParaRPr lang="en-US" i="1" dirty="0" smtClean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SHLBG2C_CO.gif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  <p:pic>
        <p:nvPicPr>
          <p:cNvPr id="22531" name="Picture 1" descr="SHLRTR2_CO.gif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36950" y="2025650"/>
            <a:ext cx="2073275" cy="2797175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LI" val="1"/>
  <p:tag name="LAYOUTLANGUAGE" val="1033"/>
  <p:tag name="CFG.LAYOUT" val="Default"/>
  <p:tag name="CFG.CUSTOMERVERSION" val="3"/>
  <p:tag name="CONFIG" val="Default"/>
  <p:tag name="CFG.VERSION" val="1"/>
  <p:tag name="MAPNAME" val="Map1"/>
  <p:tag name="LICENSEKEY" val="6c64627f-c5d4-423c-8804-6e663357a7fe"/>
  <p:tag name="ML_1" val="Phi"/>
  <p:tag name="FIELD.ADDINFO.CONTENT" val="Confidential"/>
  <p:tag name="FIELD.ADDINFO.VALUE" val="Confidential"/>
  <p:tag name="FIELD.ADDINFO.COMBOINDEX" val="0"/>
  <p:tag name="FIELDS.INITIALIZED" val="1"/>
  <p:tag name="FIELD.AUTHOR.COMBOINDEX" val="-2"/>
  <p:tag name="FIELD.DIVISION.COMBOINDEX" val="-2"/>
  <p:tag name="FIELD.DATE.COMBOINDEX" val="-2"/>
  <p:tag name="FIELD.CONTENTOWNER.COMBOINDEX" val="-2"/>
  <p:tag name="FIELD.ISONUMBER.COMBOINDEX" val="-2"/>
  <p:tag name="TITLEMASTERMASTERNAME" val="TitleSlide"/>
  <p:tag name="TITLEMASTERSHAPESETGROUPCLASSNAME" val="ShapeSetGroup2"/>
  <p:tag name="TITLEMASTERCOLORSETGROUPCLASSNAME" val="ColorSetGroupLight"/>
  <p:tag name="TITLEMASTERFONTSETGROUPCLASSNAME" val="FontSetGroup2"/>
  <p:tag name="TITLEMASTERSTYLESETGROUPCLASSNAME" val="StyleSetGroup1"/>
  <p:tag name="TITLEMASTERMODIFIED" val="1"/>
  <p:tag name="SLIDEMASTERMASTERNAME" val="Slide"/>
  <p:tag name="SLIDEMASTERSHAPESETGROUPCLASSNAME" val="ShapeSetGroup2"/>
  <p:tag name="SLIDEMASTERCOLORSETGROUPCLASSNAME" val="ColorSetGroupLight"/>
  <p:tag name="SLIDEMASTERFONTSETGROUPCLASSNAME" val="FontSetGroup2"/>
  <p:tag name="SLIDEMASTERSTYLESETGROUPCLASSNAME" val="StyleSetGroup1"/>
  <p:tag name="SLIDEMASTERMODIFIED" val="1"/>
  <p:tag name="FIELD.AUTHOR.CONTENT" val=""/>
  <p:tag name="FIELD.AUTHOR.VALUE" val=""/>
  <p:tag name="FIELD.DIVISION.CONTENT" val="Philips"/>
  <p:tag name="FIELD.DIVISION.VALUE" val="Philips"/>
  <p:tag name="FIELD.CONTENTOWNER.CONTENT" val=""/>
  <p:tag name="FIELD.CONTENTOWNER.VALUE" val=""/>
  <p:tag name="ML_UFSOK" val="e19e35e20e21e22e23e36e39e40e41e30e31e34e37e38e42e32e26e27e28e33"/>
  <p:tag name="FIELD.DATE.CONTENT" val="Aug. 22, 2010"/>
  <p:tag name="FIELD.DATE.VALUE" val="Aug. 22, 20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2"/>
  <p:tag name="SHAPECLASSNAME" val="PhilipsLogoLarge"/>
  <p:tag name="SHAPECLASSFILE" val="PHLRTR2$C.gif"/>
  <p:tag name="SHAPECLASSPROTECTIONTYPE" val="3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SlideFooterFont"/>
  <p:tag name="FONTSETCLASSNAME" val="FontSet1"/>
  <p:tag name="COLORS" val="-2;-2;-2;-2;SlideColor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2"/>
  <p:tag name="SHAPECLASSNAME" val="HiddenFooter"/>
  <p:tag name="SHAPECLASSPROTECTIONTYPE" val="3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DescFont"/>
  <p:tag name="FONTSETCLASSNAME" val="FontSet1"/>
  <p:tag name="COLORS" val="-2;-2;-2;-2;SlideColor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2"/>
  <p:tag name="SHAPECLASSNAME" val="HiddenDate"/>
  <p:tag name="SHAPECLASSPROTECTIONTYPE" val="3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SlidePageNumberFont"/>
  <p:tag name="FONTSETCLASSNAME" val="FontSet1"/>
  <p:tag name="COLORSETCLASSNAME" val="ColorSet1"/>
  <p:tag name="MLI" val="1"/>
  <p:tag name="SHAPESETGROUPCLASSNAME" val="ShapeSetGroup2"/>
  <p:tag name="COLORSETGROUPCLASSNAME" val="ColorSetGroupLight"/>
  <p:tag name="FONTSETGROUPCLASSNAME" val="FontSetGroup2"/>
  <p:tag name="SHAPECLASSPROTECTIONTYPE" val="31"/>
  <p:tag name="COLORS" val="-2;-2;-2;-2;SlideColor;-2"/>
  <p:tag name="SHAPESETCLASSNAME" val="TitleSlide"/>
  <p:tag name="SHAPECLASSNAME" val="HiddenPageNumber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SlidePageNumberFont"/>
  <p:tag name="FONTSETCLASSNAME" val="FontSet1"/>
  <p:tag name="COLORSETCLASSNAME" val="ColorSet1"/>
  <p:tag name="MLI" val="1"/>
  <p:tag name="SHAPESETGROUPCLASSNAME" val="ShapeSetGroup2"/>
  <p:tag name="COLORSETGROUPCLASSNAME" val="ColorSetGroupLight"/>
  <p:tag name="FONTSETGROUPCLASSNAME" val="FontSetGroup2"/>
  <p:tag name="SHAPECLASSPROTECTIONTYPE" val="31"/>
  <p:tag name="SHAPESETCLASSNAME" val="Slide"/>
  <p:tag name="SHAPECLASSNAME" val="PageNumber"/>
  <p:tag name="COLORS" val="-2;-2;-2;-2;SlideFooterFontColor;-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DescFont"/>
  <p:tag name="FONTSETCLASSNAME" val="FontSet1"/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2"/>
  <p:tag name="SHAPECLASSNAME" val="HiddenDate"/>
  <p:tag name="SHAPECLASSPROTECTIONTYPE" val="3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SlidePageNumberFont"/>
  <p:tag name="FONTSETCLASSNAME" val="FontSet1"/>
  <p:tag name="COLORSETCLASSNAME" val="ColorSet1"/>
  <p:tag name="MLI" val="1"/>
  <p:tag name="SHAPESETGROUPCLASSNAME" val="ShapeSetGroup2"/>
  <p:tag name="COLORSETGROUPCLASSNAME" val="ColorSetGroupLight"/>
  <p:tag name="FONTSETGROUPCLASSNAME" val="FontSetGroup2"/>
  <p:tag name="SHAPECLASSPROTECTIONTYPE" val="31"/>
  <p:tag name="SHAPESETCLASSNAME" val="Slide"/>
  <p:tag name="SHAPECLASSNAME" val="PageNumber"/>
  <p:tag name="COLORS" val="-2;-2;-2;-2;SlideFooterFontColor;-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DescFont"/>
  <p:tag name="FONTSETCLASSNAME" val="FontSet1"/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2"/>
  <p:tag name="SHAPECLASSNAME" val="HiddenDate"/>
  <p:tag name="SHAPECLASSPROTECTIONTYPE" val="3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S.INITIALIZED" val="1"/>
  <p:tag name="ML_1" val="Phi"/>
  <p:tag name="SHAPESETGROUPCLASSNAME" val="ShapeSetGroup2"/>
  <p:tag name="SHAPESETCLASSNAME" val="TITLE"/>
  <p:tag name="COLORSETGROUPCLASSNAME" val="ColorSetGroupLight"/>
  <p:tag name="COLORSETCLASSNAME" val="ColorSet1"/>
  <p:tag name="FONTSETGROUPCLASSNAME" val="FontSetGroup2"/>
  <p:tag name="STYLESETGROUPCLASSNAME" val="StyleSetGroup1"/>
  <p:tag name="MAPNAME" val="Map1"/>
  <p:tag name="CFG.LAYOUT" val="Default"/>
  <p:tag name="MLI" val="1"/>
  <p:tag name="TEXTBOX 3_SHAPECLASSPROTECTIONTYPE" val="47"/>
  <p:tag name="TEXTBOX 4_SHAPECLASSPROTECTIONTYPE" val="47"/>
  <p:tag name="TEXTBOX 5_SHAPECLASSPROTECTIONTYPE" val="47"/>
  <p:tag name="TITLE 1_SHAPECLASSPROTECTIONTYPE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DescFont"/>
  <p:tag name="FONTSETCLASSNAME" val="FontSet1"/>
  <p:tag name="COLORS" val="-2;-2;-2;-2;TitleDescFontColor;-2"/>
  <p:tag name="COLORSETCLASSNAME" val="ColorSet1"/>
  <p:tag name="SCRIPT" val="1"/>
  <p:tag name="FIELDS" val="AUTHOR;"/>
  <p:tag name="MLI" val="1"/>
  <p:tag name="SHAPESETGROUPCLASSNAME" val="ShapeSetGroup2"/>
  <p:tag name="SHAPESETCLASSNAME" val="TITLE"/>
  <p:tag name="COLORSETGROUPCLASSNAME" val="ColorSetGroupLight"/>
  <p:tag name="FONTSETGROUPCLASSNAME" val="FontSetGroup2"/>
  <p:tag name="SHAPECLASSNAME" val="Author"/>
  <p:tag name="SHAPECLASSPROTECTIONTYPE" val="4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2"/>
  <p:tag name="SHAPECLASSNAME" val="Topliner"/>
  <p:tag name="SHAPECLASSFILE" val="SHLBG2C$C.gif"/>
  <p:tag name="SHAPECLASSPROTECTIONTYPE" val="3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SlideTitleFont"/>
  <p:tag name="FONTSETCLASSNAME" val="FontSet1"/>
  <p:tag name="COLORSETCLASSNAME" val="ColorSet1"/>
  <p:tag name="MLI" val="1"/>
  <p:tag name="SHAPESETGROUPCLASSNAME" val="ShapeSetGroup2"/>
  <p:tag name="SHAPESETCLASSNAME" val="TITLE"/>
  <p:tag name="COLORSETGROUPCLASSNAME" val="ColorSetGroupLight"/>
  <p:tag name="FONTSETGROUPCLASSNAME" val="FontSetGroup2"/>
  <p:tag name="SHAPECLASSNAME" val="TitleOnTitleSlide"/>
  <p:tag name="SHAPECLASSPROTECTIONTYPE" val="0"/>
  <p:tag name="COLORS" val="-2;-2;-2;-2;SlideTextFontColor;-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S.INITIALIZED" val="1"/>
  <p:tag name="ML_1" val="Phi"/>
  <p:tag name="SHAPESETGROUPCLASSNAME" val="ShapeSetGroup2"/>
  <p:tag name="SHAPESETCLASSNAME" val="TITLEONLY"/>
  <p:tag name="COLORSETGROUPCLASSNAME" val="ColorSetGroupLight"/>
  <p:tag name="COLORSETCLASSNAME" val="ColorSet1"/>
  <p:tag name="FONTSETGROUPCLASSNAME" val="FontSetGroup2"/>
  <p:tag name="STYLESETGROUPCLASSNAME" val="StyleSetGroup1"/>
  <p:tag name="MAPNAME" val="Map1"/>
  <p:tag name="CFG.LAYOUT" val="Default"/>
  <p:tag name="MLI" val="1"/>
  <p:tag name="TITLE 1_SHAPECLASSPROTECTIONTYPE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Scheme1;Scheme1;Scheme8;Scheme1;SlideTextFontColor;-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SlideTitleFont"/>
  <p:tag name="FONTSETCLASSNAME" val="FontSet1"/>
  <p:tag name="COLORSETCLASSNAME" val="ColorSet1"/>
  <p:tag name="MLI" val="1"/>
  <p:tag name="SHAPESETGROUPCLASSNAME" val="ShapeSetGroup2"/>
  <p:tag name="SHAPESETCLASSNAME" val="TITLEONLY"/>
  <p:tag name="COLORSETGROUPCLASSNAME" val="ColorSetGroupLight"/>
  <p:tag name="FONTSETGROUPCLASSNAME" val="FontSetGroup2"/>
  <p:tag name="SHAPECLASSNAME" val="TitleOnSlide"/>
  <p:tag name="SHAPECLASSPROTECTIONTYPE" val="0"/>
  <p:tag name="COLORS" val="-2;-2;-2;-2;SlideTextFontColor;-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-1;-1;Scheme1;-1;Scheme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Scheme1;Scheme1;Scheme6;Scheme1;SlideTextFontColor;-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Scheme1;Scheme1;Scheme6;Scheme1;-1;-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Scheme6;Scheme1;-1;-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Scheme1;Scheme1;Scheme6;Scheme1;SlideTextFontColor;-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2"/>
  <p:tag name="SHAPECLASSNAME" val="PhilipsLogo"/>
  <p:tag name="SHAPECLASSFILE" val="PHSMTR2$C.gif"/>
  <p:tag name="SHAPECLASSPROTECTIONTYPE" val="3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Scheme6;Scheme1;-1;-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Scheme1;Scheme1;Scheme6;Scheme1;SlideTextFontColor;-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Scheme6;Scheme1;-1;-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Scheme1;Scheme1;Scheme6;Scheme1;SlideTextFontColor;-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Scheme6;Scheme1;-1;-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Scheme1;Scheme1;Scheme6;Scheme1;SlideTextFontColor;-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Scheme7;Scheme1;-1;-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Scheme1;Scheme1;Scheme7;Scheme1;SlideTextFontColor;-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Scheme1;Scheme1;Scheme7;Scheme1;Scheme8;-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Scheme8;Scheme1;-1;Scheme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SlideTitleFont"/>
  <p:tag name="FONTSETCLASSNAME" val="FontSet1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2"/>
  <p:tag name="SHAPECLASSNAME" val="TitleOnSlide"/>
  <p:tag name="SHAPECLASSPROTECTIONTYPE" val="0"/>
  <p:tag name="COLORS" val="-2;-2;-2;-2;SlideTitleFontColor;-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Scheme1;Scheme1;Scheme6;Scheme1;SlideTextFontColor;-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Scheme6;Scheme1;-1;-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Scheme1;Scheme1;Scheme6;Scheme1;SlideTextFontColor;-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Scheme6;Scheme1;-1;-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Scheme1;Scheme1;Scheme8;Scheme1;-1;-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Scheme1;Scheme1;Scheme8;Scheme1;Scheme8;-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Scheme8;Scheme1;-1;Scheme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Scheme1;Scheme1;Scheme7;Scheme1;SlideTextFontColor;-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Scheme7;Scheme1;-1;-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Scheme1;Scheme1;Scheme7;Scheme1;Scheme8;-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SlidePageNumberFont"/>
  <p:tag name="FONTSETCLASSNAME" val="FontSet1"/>
  <p:tag name="COLORSETCLASSNAME" val="ColorSet1"/>
  <p:tag name="MLI" val="1"/>
  <p:tag name="SHAPESETGROUPCLASSNAME" val="ShapeSetGroup2"/>
  <p:tag name="COLORSETGROUPCLASSNAME" val="ColorSetGroupLight"/>
  <p:tag name="FONTSETGROUPCLASSNAME" val="FontSetGroup2"/>
  <p:tag name="SHAPECLASSPROTECTIONTYPE" val="31"/>
  <p:tag name="SHAPESETCLASSNAME" val="Slide"/>
  <p:tag name="SHAPECLASSNAME" val="PageNumber"/>
  <p:tag name="COLORS" val="-2;-2;-2;-2;SlideFooterFontColor;-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Scheme8;Scheme1;-1;Scheme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S.INITIALIZED" val="1"/>
  <p:tag name="ML_1" val="Phi"/>
  <p:tag name="SHAPESETGROUPCLASSNAME" val="ShapeSetGroup2"/>
  <p:tag name="SHAPESETCLASSNAME" val="ENDSLIDE"/>
  <p:tag name="COLORSETGROUPCLASSNAME" val="ColorSetGroupLight"/>
  <p:tag name="COLORSETCLASSNAME" val="ColorSet1"/>
  <p:tag name="FONTSETGROUPCLASSNAME" val="FontSetGroup2"/>
  <p:tag name="STYLESETGROUPCLASSNAME" val="StyleSetGroup1"/>
  <p:tag name="MAPNAME" val="Map1"/>
  <p:tag name="CFG.LAYOUT" val="Default"/>
  <p:tag name="MLI" val="1"/>
  <p:tag name="PICTURE 1_SHAPECLASSPROTECTIONTYPE" val="31"/>
  <p:tag name="PICTURE 2_SHAPECLASSPROTECTIONTYPE" val="3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2"/>
  <p:tag name="SHAPESETCLASSNAME" val="ENDSLIDE"/>
  <p:tag name="COLORSETGROUPCLASSNAME" val="ColorSetGroupLight"/>
  <p:tag name="FONTSETGROUPCLASSNAME" val="FontSetGroup2"/>
  <p:tag name="SHAPECLASSNAME" val="EndSlideBackground"/>
  <p:tag name="SHAPECLASSFILE" val="SHLBG2C$C.gif"/>
  <p:tag name="SHAPECLASSPROTECTIONTYPE" val="3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2"/>
  <p:tag name="SHAPESETCLASSNAME" val="ENDSLIDE"/>
  <p:tag name="COLORSETGROUPCLASSNAME" val="ColorSetGroupLight"/>
  <p:tag name="FONTSETGROUPCLASSNAME" val="FontSetGroup2"/>
  <p:tag name="SHAPECLASSNAME" val="Shield"/>
  <p:tag name="SHAPECLASSFILE" val="SHLRTR2$C.gif"/>
  <p:tag name="SHAPECLASSPROTECTIONTYPE" val="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2"/>
  <p:tag name="SHAPECLASSNAME" val="LargeTextBox"/>
  <p:tag name="SHAPECLASSPROTECTIONTYPE" val="0"/>
  <p:tag name="COLORS" val="-2;-2;-2;-2;SlideTextFontColor;-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SlideAddInfoFont"/>
  <p:tag name="FONTSETCLASSNAME" val="FontSet1"/>
  <p:tag name="COLORS" val="-2;-2;-2;-2;SlideFooterFontColor;-2"/>
  <p:tag name="COLORSETCLASSNAME" val="ColorSet1"/>
  <p:tag name="SCRIPT" val="1"/>
  <p:tag name="FIELDS" val="ADDINFO;"/>
  <p:tag name="MLI" val="1"/>
  <p:tag name="SHAPESETGROUPCLASSNAME" val="ShapeSetGroup2"/>
  <p:tag name="SHAPESETCLASSNAME" val="Slide"/>
  <p:tag name="COLORSETGROUPCLASSNAME" val="ColorSetGroupLight"/>
  <p:tag name="FONTSETGROUPCLASSNAME" val="FontSetGroup2"/>
  <p:tag name="SHAPECLASSNAME" val="AdditonalInformations"/>
  <p:tag name="SHAPECLASSPROTECTIONTYPE" val="4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SlideFooterFont"/>
  <p:tag name="FONTSETCLASSNAME" val="FontSet1"/>
  <p:tag name="COLORS" val="-2;-2;-2;-2;SlideFooterFontColor;-2"/>
  <p:tag name="COLORSETCLASSNAME" val="ColorSet1"/>
  <p:tag name="SCRIPT" val="1"/>
  <p:tag name="FIELDS" val="DIVISION;CONTENTOWNER;DATE;ISONUMBER;"/>
  <p:tag name="MLI" val="1"/>
  <p:tag name="SHAPESETGROUPCLASSNAME" val="ShapeSetGroup2"/>
  <p:tag name="SHAPESETCLASSNAME" val="Slide"/>
  <p:tag name="COLORSETGROUPCLASSNAME" val="ColorSetGroupLight"/>
  <p:tag name="FONTSETGROUPCLASSNAME" val="FontSetGroup2"/>
  <p:tag name="SHAPECLASSNAME" val="Footer"/>
  <p:tag name="SHAPECLASSPROTECTIONTYPE" val="4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DescFont"/>
  <p:tag name="FONTSETCLASSNAME" val="FontSet1"/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2"/>
  <p:tag name="SHAPECLASSNAME" val="HiddenDate"/>
  <p:tag name="SHAPECLASSPROTECTIONTYPE" val="31"/>
</p:tagLst>
</file>

<file path=ppt/theme/theme1.xml><?xml version="1.0" encoding="utf-8"?>
<a:theme xmlns:a="http://schemas.openxmlformats.org/drawingml/2006/main" name="Standard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9EA1B2"/>
      </a:lt2>
      <a:accent1>
        <a:srgbClr val="C1E3EB"/>
      </a:accent1>
      <a:accent2>
        <a:srgbClr val="69C3DA"/>
      </a:accent2>
      <a:accent3>
        <a:srgbClr val="FFBB57"/>
      </a:accent3>
      <a:accent4>
        <a:srgbClr val="0B5ED7"/>
      </a:accent4>
      <a:accent5>
        <a:srgbClr val="FFFFFF"/>
      </a:accent5>
      <a:accent6>
        <a:srgbClr val="000000"/>
      </a:accent6>
      <a:hlink>
        <a:srgbClr val="FFBB57"/>
      </a:hlink>
      <a:folHlink>
        <a:srgbClr val="005AFF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9EA1B2"/>
        </a:lt2>
        <a:accent1>
          <a:srgbClr val="C1E3EB"/>
        </a:accent1>
        <a:accent2>
          <a:srgbClr val="69C3DA"/>
        </a:accent2>
        <a:accent3>
          <a:srgbClr val="FFFFFF"/>
        </a:accent3>
        <a:accent4>
          <a:srgbClr val="000000"/>
        </a:accent4>
        <a:accent5>
          <a:srgbClr val="DDEFF3"/>
        </a:accent5>
        <a:accent6>
          <a:srgbClr val="5EB0C5"/>
        </a:accent6>
        <a:hlink>
          <a:srgbClr val="FFBB57"/>
        </a:hlink>
        <a:folHlink>
          <a:srgbClr val="005A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1">
    <a:dk1>
      <a:srgbClr val="000000"/>
    </a:dk1>
    <a:lt1>
      <a:srgbClr val="FFFFFF"/>
    </a:lt1>
    <a:dk2>
      <a:srgbClr val="000000"/>
    </a:dk2>
    <a:lt2>
      <a:srgbClr val="9EA1B2"/>
    </a:lt2>
    <a:accent1>
      <a:srgbClr val="C1E3EB"/>
    </a:accent1>
    <a:accent2>
      <a:srgbClr val="69C3DA"/>
    </a:accent2>
    <a:accent3>
      <a:srgbClr val="FFBB57"/>
    </a:accent3>
    <a:accent4>
      <a:srgbClr val="0B5ED7"/>
    </a:accent4>
    <a:accent5>
      <a:srgbClr val="FFFFFF"/>
    </a:accent5>
    <a:accent6>
      <a:srgbClr val="000000"/>
    </a:accent6>
    <a:hlink>
      <a:srgbClr val="FFBB57"/>
    </a:hlink>
    <a:folHlink>
      <a:srgbClr val="0B5ED7"/>
    </a:folHlink>
  </a:clrScheme>
</a:themeOverride>
</file>

<file path=ppt/theme/themeOverride2.xml><?xml version="1.0" encoding="utf-8"?>
<a:themeOverride xmlns:a="http://schemas.openxmlformats.org/drawingml/2006/main">
  <a:clrScheme name="Custom 1">
    <a:dk1>
      <a:srgbClr val="000000"/>
    </a:dk1>
    <a:lt1>
      <a:srgbClr val="FFFFFF"/>
    </a:lt1>
    <a:dk2>
      <a:srgbClr val="000000"/>
    </a:dk2>
    <a:lt2>
      <a:srgbClr val="9EA1B2"/>
    </a:lt2>
    <a:accent1>
      <a:srgbClr val="C1E3EB"/>
    </a:accent1>
    <a:accent2>
      <a:srgbClr val="69C3DA"/>
    </a:accent2>
    <a:accent3>
      <a:srgbClr val="FFBB57"/>
    </a:accent3>
    <a:accent4>
      <a:srgbClr val="0B5ED7"/>
    </a:accent4>
    <a:accent5>
      <a:srgbClr val="FFFFFF"/>
    </a:accent5>
    <a:accent6>
      <a:srgbClr val="000000"/>
    </a:accent6>
    <a:hlink>
      <a:srgbClr val="FFBB57"/>
    </a:hlink>
    <a:folHlink>
      <a:srgbClr val="0B5ED7"/>
    </a:folHlink>
  </a:clrScheme>
</a:themeOverride>
</file>

<file path=ppt/theme/themeOverride3.xml><?xml version="1.0" encoding="utf-8"?>
<a:themeOverride xmlns:a="http://schemas.openxmlformats.org/drawingml/2006/main">
  <a:clrScheme name="Custom 1">
    <a:dk1>
      <a:srgbClr val="000000"/>
    </a:dk1>
    <a:lt1>
      <a:srgbClr val="FFFFFF"/>
    </a:lt1>
    <a:dk2>
      <a:srgbClr val="000000"/>
    </a:dk2>
    <a:lt2>
      <a:srgbClr val="9EA1B2"/>
    </a:lt2>
    <a:accent1>
      <a:srgbClr val="C1E3EB"/>
    </a:accent1>
    <a:accent2>
      <a:srgbClr val="69C3DA"/>
    </a:accent2>
    <a:accent3>
      <a:srgbClr val="FFBB57"/>
    </a:accent3>
    <a:accent4>
      <a:srgbClr val="0B5ED7"/>
    </a:accent4>
    <a:accent5>
      <a:srgbClr val="FFFFFF"/>
    </a:accent5>
    <a:accent6>
      <a:srgbClr val="000000"/>
    </a:accent6>
    <a:hlink>
      <a:srgbClr val="FFBB57"/>
    </a:hlink>
    <a:folHlink>
      <a:srgbClr val="0B5ED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17095</TotalTime>
  <Words>539</Words>
  <Application>Microsoft Office PowerPoint</Application>
  <PresentationFormat>On-screen Show (4:3)</PresentationFormat>
  <Paragraphs>78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Standarddesign</vt:lpstr>
      <vt:lpstr>MBANS update to SRD/MG #53  Ruud van Bokhorst</vt:lpstr>
      <vt:lpstr>Content</vt:lpstr>
      <vt:lpstr>Status of ETSI work on MBANS SRdoc </vt:lpstr>
      <vt:lpstr>FCC regulation for MBANS in the 2360-2400 MHz band</vt:lpstr>
      <vt:lpstr>Bandwidth requirements </vt:lpstr>
      <vt:lpstr>Use of MBANS outside hospitals </vt:lpstr>
      <vt:lpstr>Candidate frequency bands </vt:lpstr>
      <vt:lpstr>Slide 8</vt:lpstr>
    </vt:vector>
  </TitlesOfParts>
  <Company>Philips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/>
  <cp:lastModifiedBy>Ruud van Bokhorst</cp:lastModifiedBy>
  <cp:revision>205</cp:revision>
  <dcterms:created xsi:type="dcterms:W3CDTF">2009-02-12T16:09:03Z</dcterms:created>
  <dcterms:modified xsi:type="dcterms:W3CDTF">2011-09-01T11:52:29Z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CST">
    <vt:lpwstr/>
  </property>
  <property fmtid="{D5CDD505-2E9C-101B-9397-08002B2CF9AE}" pid="3" name="Sector">
    <vt:lpwstr>Philips</vt:lpwstr>
  </property>
  <property fmtid="{D5CDD505-2E9C-101B-9397-08002B2CF9AE}" pid="4" name="Date">
    <vt:lpwstr>Aug. 22, 2010</vt:lpwstr>
  </property>
  <property fmtid="{D5CDD505-2E9C-101B-9397-08002B2CF9AE}" pid="5" name="Right">
    <vt:lpwstr/>
  </property>
  <property fmtid="{D5CDD505-2E9C-101B-9397-08002B2CF9AE}" pid="6" name="Reference">
    <vt:lpwstr/>
  </property>
  <property fmtid="{D5CDD505-2E9C-101B-9397-08002B2CF9AE}" pid="7" name="Confidential">
    <vt:lpwstr>Confidential</vt:lpwstr>
  </property>
  <property fmtid="{D5CDD505-2E9C-101B-9397-08002B2CF9AE}" pid="8" name="CSTDocumentType">
    <vt:lpwstr/>
  </property>
</Properties>
</file>